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98" r:id="rId2"/>
    <p:sldId id="299" r:id="rId3"/>
    <p:sldId id="290" r:id="rId4"/>
    <p:sldId id="291" r:id="rId5"/>
    <p:sldId id="292" r:id="rId6"/>
    <p:sldId id="258" r:id="rId7"/>
    <p:sldId id="294" r:id="rId8"/>
    <p:sldId id="259" r:id="rId9"/>
    <p:sldId id="295" r:id="rId10"/>
    <p:sldId id="278" r:id="rId11"/>
    <p:sldId id="283" r:id="rId12"/>
    <p:sldId id="282" r:id="rId13"/>
    <p:sldId id="288" r:id="rId14"/>
    <p:sldId id="284" r:id="rId15"/>
    <p:sldId id="285" r:id="rId16"/>
    <p:sldId id="300" r:id="rId17"/>
    <p:sldId id="306" r:id="rId18"/>
    <p:sldId id="301" r:id="rId19"/>
    <p:sldId id="261" r:id="rId20"/>
    <p:sldId id="268" r:id="rId21"/>
    <p:sldId id="271" r:id="rId22"/>
    <p:sldId id="269" r:id="rId23"/>
    <p:sldId id="297" r:id="rId24"/>
    <p:sldId id="270" r:id="rId25"/>
    <p:sldId id="274" r:id="rId26"/>
    <p:sldId id="275" r:id="rId27"/>
    <p:sldId id="273" r:id="rId28"/>
    <p:sldId id="303" r:id="rId29"/>
    <p:sldId id="296" r:id="rId30"/>
    <p:sldId id="262" r:id="rId31"/>
    <p:sldId id="304" r:id="rId32"/>
    <p:sldId id="293" r:id="rId33"/>
    <p:sldId id="277" r:id="rId34"/>
    <p:sldId id="280" r:id="rId35"/>
    <p:sldId id="289" r:id="rId36"/>
    <p:sldId id="30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12zJIiTmFgrWVbb6hxJCQ" hashData="SFKbC4H7cwgs4Lq6gegrR97IsS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168" y="-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96D5-C1AD-4189-A3A1-B5B0C2503B64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0734A-044A-4DE3-A23D-B9B0F80CF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074D-82BC-4460-9AC9-319A83596C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5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074D-82BC-4460-9AC9-319A83596C0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5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074D-82BC-4460-9AC9-319A83596C0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5D1589-1734-478C-B35D-C1792C6A7D5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5FBBAF-8490-4F33-B2ED-C08F95E2D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azbyka.ru/hristianstvo/iisus_hristos/index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zbyka.ru/biblia/?Mt.2: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0%D1%82%D0%B8%D0%BD%D1%81%D0%BA%D0%B8%D0%B9_%D1%8F%D0%B7%D1%8B%D0%BA" TargetMode="External"/><Relationship Id="rId13" Type="http://schemas.openxmlformats.org/officeDocument/2006/relationships/hyperlink" Target="https://ru.wikipedia.org/wiki/%D0%A1%D0%BE%D0%BC%D0%B0%D0%BB%D0%B8" TargetMode="External"/><Relationship Id="rId3" Type="http://schemas.openxmlformats.org/officeDocument/2006/relationships/hyperlink" Target="https://ru.wikipedia.org/wiki/%D0%A0%D0%BE%D0%B4_(%D0%B1%D0%B8%D0%BE%D0%BB%D0%BE%D0%B3%D0%B8%D1%8F)" TargetMode="External"/><Relationship Id="rId7" Type="http://schemas.openxmlformats.org/officeDocument/2006/relationships/hyperlink" Target="https://ru.wikipedia.org/wiki/%D0%91%D1%83%D1%80%D0%B7%D0%B5%D1%80%D0%BE%D0%B2%D1%8B%D0%B5" TargetMode="External"/><Relationship Id="rId12" Type="http://schemas.openxmlformats.org/officeDocument/2006/relationships/hyperlink" Target="https://ru.wikipedia.org/wiki/%D0%92%D0%BE%D1%81%D1%82%D0%BE%D1%87%D0%BD%D0%B0%D1%8F_%D0%90%D1%84%D1%80%D0%B8%D0%BA%D0%B0" TargetMode="External"/><Relationship Id="rId2" Type="http://schemas.openxmlformats.org/officeDocument/2006/relationships/hyperlink" Target="https://ru.wikipedia.org/wiki/%D0%94%D1%80%D0%B5%D0%B2%D0%B5%D1%81%D0%BD%D0%B0%D1%8F_%D1%81%D0%BC%D0%BE%D0%BB%D0%B0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C%D0%B5%D0%B9%D1%81%D1%82%D0%B2%D0%BE" TargetMode="External"/><Relationship Id="rId11" Type="http://schemas.openxmlformats.org/officeDocument/2006/relationships/hyperlink" Target="https://ru.wikipedia.org/wiki/%D0%9E%D0%BC%D0%B0%D0%BD" TargetMode="External"/><Relationship Id="rId5" Type="http://schemas.openxmlformats.org/officeDocument/2006/relationships/hyperlink" Target="https://ru.wikipedia.org/wiki/%D0%9B%D0%B0%D0%B4%D0%B0%D0%BD%D0%BD%D0%BE%D0%B5_%D0%B4%D0%B5%D1%80%D0%B5%D0%B2%D0%BE" TargetMode="External"/><Relationship Id="rId15" Type="http://schemas.openxmlformats.org/officeDocument/2006/relationships/image" Target="../media/image20.jpeg"/><Relationship Id="rId10" Type="http://schemas.openxmlformats.org/officeDocument/2006/relationships/hyperlink" Target="https://ru.wikipedia.org/wiki/%D0%99%D0%B5%D0%BC%D0%B5%D0%BD" TargetMode="External"/><Relationship Id="rId4" Type="http://schemas.openxmlformats.org/officeDocument/2006/relationships/hyperlink" Target="https://ru.wikipedia.org/wiki/%D0%91%D0%BE%D1%81%D0%B2%D0%B5%D0%BB%D0%BB%D0%B8%D1%8F" TargetMode="External"/><Relationship Id="rId9" Type="http://schemas.openxmlformats.org/officeDocument/2006/relationships/hyperlink" Target="https://ru.wikipedia.org/wiki/%D0%90%D1%80%D0%B0%D0%B2%D0%B8%D0%B9%D1%81%D0%BA%D0%B8%D0%B9_%D0%BF%D0%BE%D0%BB%D1%83%D0%BE%D1%81%D1%82%D1%80%D0%BE%D0%B2" TargetMode="External"/><Relationship Id="rId14" Type="http://schemas.openxmlformats.org/officeDocument/2006/relationships/hyperlink" Target="https://ru.wikipedia.org/wiki/%D0%91%D0%BB%D0%B0%D0%B3%D0%BE%D0%B2%D0%BE%D0%BD%D0%B8%D0%B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to-name.ru/historical-events/araby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biography/iisus-hristos.htm" TargetMode="External"/><Relationship Id="rId2" Type="http://schemas.openxmlformats.org/officeDocument/2006/relationships/hyperlink" Target="http://to-name.ru/church/cerkovnye-prazdik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-name.ru/historical-events/rozhdestvo-hristovo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44;&#1077;&#1075;&#1090;&#1103;&#1088;&#1077;&#1074;%20-%20&#1058;&#1088;&#1086;&#1087;&#1072;&#1088;&#1100;%20&#1056;&#1086;&#1078;&#1076;&#1077;&#1089;&#1090;&#1074;&#1072;%20&#1061;&#1088;&#1080;&#1089;&#1090;&#1086;&#1074;&#1072;%20&#8212;%20&#171;&#1056;&#1086;&#1078;&#1076;&#1077;&#1089;&#1090;&#1074;&#1086;%20&#1058;&#1074;&#1086;&#1077;,%20&#1061;&#1088;&#1080;&#1089;&#1090;&#1077;%20&#1041;&#1086;&#1078;&#1077;%20&#1085;&#1072;&#1096;...&#187;%20.mp3" TargetMode="Externa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to-name.ru/rainbow/green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72;&#1088;&#1090;&#1080;&#1085;&#1082;&#1072;%20&#1088;&#1086;&#1078;&#1076;&#1077;&#1089;&#1090;&#1074;&#1086;%20&#1093;&#1088;&#1080;&#1089;&#1090;&#1086;&#1074;&#1086;%20&#1076;&#1083;&#1103;%20&#1076;&#1077;&#1090;&#1077;&#1081;&amp;img_url=http://images.forwallpaper.com/files/images/a/ad9c/ad9ca8e2/783156/the-first-christmas.jpg&amp;pos=13&amp;rpt=simage&amp;lr=1107" TargetMode="External"/><Relationship Id="rId2" Type="http://schemas.openxmlformats.org/officeDocument/2006/relationships/hyperlink" Target="https://yandex.ru/images/search?img_url=https://viktoria77.files.wordpress.com/2012/01/1d0b0.jpeg&amp;text=&#1082;&#1072;&#1088;&#1090;&#1080;&#1085;&#1082;&#1072;%20&#1080;&#1082;&#1086;&#1085;&#1072;%20&#1088;&#1086;&#1078;&#1076;&#1077;&#1089;&#1090;&#1074;&#1086;%20&#1093;&#1088;&#1080;&#1089;&#1090;&#1086;&#1074;&#1086;&amp;noreask=1&amp;pos=27&amp;lr=1107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p=1&amp;text=&#1082;&#1072;&#1088;&#1090;&#1080;&#1085;&#1082;&#1072;%20&#1088;&#1086;&#1078;&#1076;&#1077;&#1089;&#1090;&#1074;&#1086;%20&#1093;&#1088;&#1080;&#1089;&#1090;&#1086;&#1074;&#1086;%20&#1076;&#1083;&#1103;%20&#1076;&#1077;&#1090;&#1077;&#1081;&amp;img_url=http://risovach.ru/upload/2014/12/generator/rozhdestvo_69832253_orig_.jpg&amp;pos=55&amp;rpt=simage&amp;lr=110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tuki-druki.com/facts2/Rozhdestvo-Hristovo-tradicii-obichai-pozdravleniya.php" TargetMode="External"/><Relationship Id="rId7" Type="http://schemas.openxmlformats.org/officeDocument/2006/relationships/hyperlink" Target="https://yandex.ru/images/search?img_url=http://mistonagori.com.ua/wp-content/uploads/2014/01/62.jpg&amp;text=&#1082;&#1072;&#1088;&#1090;&#1080;&#1085;&#1082;&#1072;%20&#1055;&#1040;&#1057;&#1058;&#1059;&#1061;&#1054;&#1042;%20&#1042;%20&#1055;&#1054;&#1051;&#1045;%20&#1059;&#1042;&#1048;&#1044;&#1045;&#1042;&#1064;&#1048;&#1061;%20&#1040;&#1053;&#1043;&#1045;&#1051;&#1040;&amp;noreask=1&amp;pos=2&amp;lr=1107&amp;rpt=simage" TargetMode="External"/><Relationship Id="rId2" Type="http://schemas.openxmlformats.org/officeDocument/2006/relationships/hyperlink" Target="https://yandex.ru/images/search?p=2&amp;text=&#1082;&#1072;&#1088;&#1090;&#1080;&#1085;&#1082;&#1072;%20&#1088;&#1086;&#1078;&#1076;&#1077;&#1089;&#1090;&#1074;&#1086;%20&#1093;&#1088;&#1080;&#1089;&#1090;&#1086;&#1074;&#1086;%20&#1076;&#1083;&#1103;%20&#1076;&#1077;&#1090;&#1077;&#1081;&amp;img_url=http://rudny-online.kz/_files/blogs/2583_1_o.jpg&amp;pos=67&amp;rpt=simage&amp;lr=1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4&amp;text=&#1082;&#1072;&#1088;&#1090;&#1080;&#1085;&#1082;&#1072;%20&#1074;&#1086;&#1083;&#1093;&#1074;&#1099;%20&#1059;&#1042;&#1048;&#1044;&#1045;&#1051;&#1048;%20&#1056;&#1054;&#1046;&#1044;&#1045;&#1057;&#1058;&#1042;&#1045;&#1053;&#1057;&#1050;&#1059;&#1070;%20&#1047;&#1042;&#1045;&#1047;&#1044;&#1059;%20&#1042;%20&#1058;&#1045;&#1051;&#1045;&#1057;&#1050;&#1054;&#1055;&amp;img_url=http://www.diets.ru/data/cache/2011apr/08/57/161092_67747-700x700.jpg&amp;pos=124&amp;rpt=simage&amp;lr=1107" TargetMode="External"/><Relationship Id="rId5" Type="http://schemas.openxmlformats.org/officeDocument/2006/relationships/hyperlink" Target="https://yandex.ru/images/search?img_url=http://img1.liveinternet.ru/images/attach/c/0/37/840/37840686_738.jpg&amp;p=1&amp;text=&#1082;&#1072;&#1088;&#1090;&#1080;&#1085;&#1082;&#1072;%20&#1074;&#1086;&#1083;&#1093;&#1074;&#1099;%20&#1080;&#1076;&#1091;&#1090;%20&#1079;&#1072;%20&#1079;&#1074;&#1077;&#1079;&#1076;&#1086;&#1081;&amp;noreask=1&amp;pos=35&amp;rpt=simage&amp;lr=1107" TargetMode="External"/><Relationship Id="rId4" Type="http://schemas.openxmlformats.org/officeDocument/2006/relationships/hyperlink" Target="https://azbyka.ru/otechnik/Aleksandr_Mileant/rozhdestvo-hristovo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img_url=http://screen-desktop.ru/img/picture/Nov/13/8ee45396e09414789f3d5e550b4bbcfc/3.jpg&amp;text=&#1082;&#1072;&#1088;&#1090;&#1080;&#1085;&#1082;&#1072;%20&#1055;&#1040;&#1057;&#1058;&#1059;&#1061;&#1054;&#1042;%20&#1042;%20&#1055;&#1054;&#1051;&#1045;%20&#1059;&#1042;&#1048;&#1044;&#1045;&#1042;&#1064;&#1048;&#1061;%20&#1040;&#1053;&#1043;&#1045;&#1051;&#1040;&amp;noreask=1&amp;pos=9&amp;lr=1107&amp;rpt=simag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&amp;text=&#1082;&#1072;&#1088;&#1090;&#1080;&#1085;&#1082;&#1072;%20&#1094;&#1072;&#1088;&#1103;%20&#1080;&#1088;&#1086;&#1076;&#1072;&amp;img_url=https://i.vimeocdn.com/video/566809066_1280x720.jpg&amp;pos=41&amp;rpt=simage&amp;lr=1107" TargetMode="External"/><Relationship Id="rId2" Type="http://schemas.openxmlformats.org/officeDocument/2006/relationships/hyperlink" Target="https://yandex.ru/images/search?img_url=http://www.featurepics.com/StockImage/20130204/biblical-scene-stock-image-2599944.jpg&amp;text=&#1082;&#1072;&#1088;&#1090;&#1080;&#1085;&#1082;&#1072;%20&#1094;&#1072;&#1088;&#1103;%20&#1080;&#1088;&#1086;&#1076;&#1072;%20&#1089;%20&#1074;&#1086;&#1083;&#1093;&#1074;&#1072;&#1084;&#1080;&amp;noreask=1&amp;pos=9&amp;lr=1107&amp;rpt=s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primeti/12/25.htm" TargetMode="External"/><Relationship Id="rId2" Type="http://schemas.openxmlformats.org/officeDocument/2006/relationships/hyperlink" Target="http://to-name.ru/historical-events/rozhdestvo-hristovo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o-name.ru/biography/bog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ekonefe.files.wordpress.com/2010/12/n_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-214338"/>
            <a:ext cx="11430080" cy="1123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          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Тема урока:  «Икона Рождества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Христова».3 класс.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начальных </a:t>
            </a:r>
            <a:r>
              <a:rPr lang="ru-RU" sz="2000" dirty="0" err="1" smtClean="0">
                <a:solidFill>
                  <a:schemeClr val="bg1"/>
                </a:solidFill>
              </a:rPr>
              <a:t>классов,учитель</a:t>
            </a:r>
            <a:r>
              <a:rPr lang="ru-RU" sz="2000" dirty="0" smtClean="0">
                <a:solidFill>
                  <a:schemeClr val="bg1"/>
                </a:solidFill>
              </a:rPr>
              <a:t> ОПК МАОУ СОШ № 6,г-к Анапа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Николаева Елена Юрьевна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714356"/>
            <a:ext cx="3214678" cy="61436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Иисус Христос</a:t>
            </a:r>
            <a:r>
              <a:rPr lang="ru-RU" dirty="0" smtClean="0"/>
              <a:t> родился ночью, когда в Вифлееме и окрестностях его все погружены были в глубокий сон.</a:t>
            </a:r>
          </a:p>
          <a:p>
            <a:r>
              <a:rPr lang="ru-RU" dirty="0" smtClean="0"/>
              <a:t> Не спали только пастухи, которые в поле стерегли вверенное им стадо.</a:t>
            </a:r>
          </a:p>
          <a:p>
            <a:r>
              <a:rPr lang="ru-RU" dirty="0" smtClean="0"/>
              <a:t> К этим скромным людям, трудящимся  является Ангел с радостной вестью о рождении Спасителя мира. Лучезарный свет, окружавший Ангела среди ночного мрака, испугал пастухов. </a:t>
            </a:r>
            <a:endParaRPr lang="ru-RU" dirty="0"/>
          </a:p>
        </p:txBody>
      </p:sp>
      <p:pic>
        <p:nvPicPr>
          <p:cNvPr id="46084" name="Picture 4" descr="http://3.bp.blogspot.com/-ADeip0K5VXc/Ttz7Nl3sypI/AAAAAAAAAJE/V7vTW9LwDdA/s1600/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5286380" cy="63449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554162"/>
            <a:ext cx="391953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sz="4200" dirty="0" smtClean="0"/>
              <a:t>Но Ангел тотчас успокоил их, сказав: «Не бойтесь! Я возвещаю вам великую радость, которая будет всем людям: ибо ныне родился в городе </a:t>
            </a:r>
            <a:r>
              <a:rPr lang="ru-RU" sz="4200" dirty="0" err="1" smtClean="0"/>
              <a:t>Давидовом</a:t>
            </a:r>
            <a:r>
              <a:rPr lang="ru-RU" sz="4200" dirty="0" smtClean="0"/>
              <a:t> Спаситель, Который есть Христос Господь».</a:t>
            </a:r>
          </a:p>
          <a:p>
            <a:r>
              <a:rPr lang="ru-RU" sz="4200" dirty="0" smtClean="0"/>
              <a:t> Этими словами Ангел дал понять им истинное назначение Мессии, пришедшего не для одних евреев, но для всех людей, ибо «радость будет всем людям», которые примут Его  как  Спасителя.</a:t>
            </a:r>
          </a:p>
          <a:p>
            <a:endParaRPr lang="ru-RU" dirty="0"/>
          </a:p>
        </p:txBody>
      </p:sp>
      <p:pic>
        <p:nvPicPr>
          <p:cNvPr id="51202" name="Picture 2" descr="http://ulyanovsk.dscs.ru/wp-content/uploads/2013/12/%D0%AF%D0%B2%D0%BB%D0%B5%D0%BD%D0%B8%D0%B5-%D0%90%D0%BD%D0%B3%D0%B5%D0%BB%D0%B0-%D0%BF%D0%B0%D1%81%D1%82%D1%83%D1%85%D0%B0%D0%BC.-%D0%A4%D1%80%D0%B5%D1%81%D0%BA%D0%B0-%D0%B2-%D1%85%D1%80%D0%B0%D0%BC%D0%B5-%D0%92%D0%B8%D1%84%D0%BB%D0%B5%D0%B5%D0%BC%D0%B0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357818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554162"/>
            <a:ext cx="377665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Ангел объяснил пастухам, что  они найдут родившегося Христа Господа в пеленах, лежащего в яслях.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2226" name="Picture 2" descr="http://banquettes.ru/wp-content/uploads/2015/01/yavlenie-angela-pastuham-300x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554162"/>
            <a:ext cx="334803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 Пастухи  идут и в самом деле находят Святое Семейство в самой убогой обстановке, какую можно себе представить.</a:t>
            </a:r>
          </a:p>
          <a:p>
            <a:pPr>
              <a:buNone/>
            </a:pPr>
            <a:r>
              <a:rPr lang="ru-RU" dirty="0" smtClean="0"/>
              <a:t>   Пастухи рассказывают Марии и Иосифу о явлении Ангелов, и все, склонившись над яслями, замирают. </a:t>
            </a:r>
          </a:p>
          <a:p>
            <a:pPr>
              <a:buNone/>
            </a:pPr>
            <a:r>
              <a:rPr lang="ru-RU" dirty="0" smtClean="0"/>
              <a:t>       Пастухи, увидев младенца, рассказывают всем об этой новости — поэтому они и есть первые евангелисты.</a:t>
            </a:r>
            <a:endParaRPr lang="ru-RU" dirty="0"/>
          </a:p>
        </p:txBody>
      </p:sp>
      <p:pic>
        <p:nvPicPr>
          <p:cNvPr id="47106" name="Picture 2" descr="http://3widealley.com/wp-content/uploads/2014/12/merry-christmas-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429288" cy="6500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54162"/>
            <a:ext cx="4643470" cy="5303838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/>
              <a:t>Волхвами, или мудрецами, назывались ученые люди, занимавшиеся наблюдением и изучением </a:t>
            </a:r>
            <a:r>
              <a:rPr lang="ru-RU" sz="4000" dirty="0" err="1" smtClean="0"/>
              <a:t>звезд.Они</a:t>
            </a:r>
            <a:r>
              <a:rPr lang="ru-RU" sz="4000" dirty="0" smtClean="0"/>
              <a:t> в то время верили, что при рождении великого человека появляется на небе новая звезда. Персидские волхвы ждали, что когда родится обещанный Царь, то на небе появится новая звезда. Хотя пророчество Валаама говорило о звезде в духовном смысле, но Господь, по милости Своей, чтобы привести язычников к вере, дал на небе знамение в виде появления необычайной звезды. Увидев её, волхвы поняли, что ожидаемый Царь родился.</a:t>
            </a:r>
            <a:r>
              <a:rPr lang="ru-RU" sz="4000" b="1" spc="-50" dirty="0" smtClean="0"/>
              <a:t> </a:t>
            </a:r>
            <a:r>
              <a:rPr lang="ru-RU" sz="4000" spc="-50" dirty="0" smtClean="0"/>
              <a:t>Они собрались в путь и пошли в столицу иудейского царства, Иерусалим, чтобы узнать там, где этот Царь родился, и поклониться Ему.</a:t>
            </a:r>
          </a:p>
          <a:p>
            <a:endParaRPr lang="ru-RU" dirty="0"/>
          </a:p>
        </p:txBody>
      </p:sp>
      <p:pic>
        <p:nvPicPr>
          <p:cNvPr id="50178" name="Picture 2" descr="http://www.stihi.ru/pics/2014/01/05/7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446445" cy="47067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54162"/>
            <a:ext cx="4205286" cy="48037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После продолжительного и далекого путешествия они наконец дошли до столицы иудейского царства Иерусалима и стали спрашивать: «Где родившийся Царь Иудейский? Ибо мы видели звезду Его на востоке и пришли поклониться Ему» (</a:t>
            </a:r>
            <a:r>
              <a:rPr lang="ru-RU" dirty="0" err="1" smtClean="0">
                <a:hlinkClick r:id="rId2"/>
              </a:rPr>
              <a:t>Мф</a:t>
            </a:r>
            <a:r>
              <a:rPr lang="ru-RU" dirty="0" smtClean="0">
                <a:hlinkClick r:id="rId2"/>
              </a:rPr>
              <a:t>. </a:t>
            </a:r>
            <a:r>
              <a:rPr lang="ru-RU" b="1" dirty="0" smtClean="0">
                <a:hlinkClick r:id="rId2"/>
              </a:rPr>
              <a:t>2</a:t>
            </a:r>
            <a:r>
              <a:rPr lang="ru-RU" dirty="0" smtClean="0">
                <a:hlinkClick r:id="rId2"/>
              </a:rPr>
              <a:t>:2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Эти слова таких видных незнакомцев всколыхнули многих жителей Иерусалима, в особенности царя Ирода, которому немедленно доложили о прибытии загадочных восточных ученых.</a:t>
            </a:r>
            <a:endParaRPr lang="ru-RU" dirty="0"/>
          </a:p>
        </p:txBody>
      </p:sp>
      <p:pic>
        <p:nvPicPr>
          <p:cNvPr id="49154" name="Picture 2" descr="http://joymylife.org.ua/postcards/cards/2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71490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7207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ru-RU" b="1" spc="-50" dirty="0" smtClean="0"/>
              <a:t>Царь Ирод, услышав это, встревожился: он был человек весьма жестокий и очень подозрительный. По одному подозрению он предавал казни своих собственных детей. А теперь он особенно испугался, боясь, как бы у него не отняли власть и не передали царский престол новорожденному Царю.</a:t>
            </a:r>
            <a:endParaRPr lang="ru-RU" b="1" spc="-50" dirty="0"/>
          </a:p>
        </p:txBody>
      </p:sp>
      <p:pic>
        <p:nvPicPr>
          <p:cNvPr id="9218" name="Picture 2" descr="http://www.the-submarine.ru/images/topics/photos/b/2015/09/4335_1_1442167787_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01024" cy="49551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941168"/>
            <a:ext cx="8643998" cy="1795428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ru-RU" sz="2000" b="1" spc="-50" dirty="0"/>
              <a:t>Тогда Ирод тайно призвал к себе волхвов, выведал у них время появления звезды, послал их в Вифлеем и сказал: «пойдите и там хорошенько все узнайте о Младенце, и когда найдете Его, придите и скажите мне, чтобы и я мог пойти поклониться Ему». На самом же деле Ирод задумал убить родившегося Царя.</a:t>
            </a:r>
          </a:p>
        </p:txBody>
      </p:sp>
      <p:pic>
        <p:nvPicPr>
          <p:cNvPr id="7170" name="Picture 2" descr="https://www.colourbox.com/preview/10475571-three-magi-before-her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7505700" cy="4976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99537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929198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0" dirty="0" smtClean="0"/>
              <a:t>Волхвы, выслушав царя Ирода, пошли в Вифлеем. И снова та самая звезда, которую они видели прежде на востоке, появилась на небе и, двигаясь по небу, шла пред ними, указывая им путь. В Вифлееме звезда остановилась над тем местом, где находился родившийся Младенец Иисус.</a:t>
            </a:r>
            <a:endParaRPr lang="ru-RU" dirty="0"/>
          </a:p>
        </p:txBody>
      </p:sp>
      <p:pic>
        <p:nvPicPr>
          <p:cNvPr id="8196" name="Picture 4" descr="http://yasenevomedia.ru/upload/iblock/50f/50fbeea4ad9c0f61dc0bb0fd2e4650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455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Принесли  волхвы  подарки Христу: золото – как царю,  ладан – как Богу, Смирну – как человеку, идущему на смерть.</a:t>
            </a:r>
            <a:endParaRPr lang="ru-RU" dirty="0"/>
          </a:p>
        </p:txBody>
      </p:sp>
      <p:sp>
        <p:nvSpPr>
          <p:cNvPr id="29698" name="AutoShape 2" descr="http://img-fotki.yandex.ru/get/4706/89635038.469/0_67e18_af04ae5_XL"/>
          <p:cNvSpPr>
            <a:spLocks noChangeAspect="1" noChangeArrowheads="1"/>
          </p:cNvSpPr>
          <p:nvPr/>
        </p:nvSpPr>
        <p:spPr bwMode="auto">
          <a:xfrm>
            <a:off x="63500" y="-136525"/>
            <a:ext cx="661035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15148"/>
            <a:ext cx="1500166" cy="1428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0" dirty="0" smtClean="0"/>
              <a:t>В это  время святой старец Иосиф и Пресвятая Дева Мария с Младенцем жили  в городе, в доме, куда они перешли из пещеры, так как народ после переписи  стал расходиться. Волхвы вошли в дом и увидели Младенца Иисуса с Матерью Его.</a:t>
            </a:r>
            <a:endParaRPr lang="ru-RU" dirty="0"/>
          </a:p>
        </p:txBody>
      </p:sp>
      <p:pic>
        <p:nvPicPr>
          <p:cNvPr id="26626" name="Picture 2" descr="http://biblia-zhivopis.ru/wp-content/uploads/2015/06/%D0%9F%D0%BE%D0%BA%D0%BB%D0%BE%D0%BD%D0%B5%D0%BD%D0%B8%D0%B5-%D0%B2%D0%BE%D0%BB%D1%85%D0%B2%D0%BE%D0%B2.-%D0%92.-%D0%9E%D1%82%D0%BC%D0%B0%D1%80.-1897-%D0%B3.-%D0%9C%D0%BE%D0%B7%D0%B0%D0%B8%D0%BA%D0%B0-%D1%85%D1%80%D0%B0%D0%BC%D0%B0-%D0%92%D0%BE%D1%81%D0%BA%D1%80%D0%B5%D1%81%D0%B5%D0%BD%D0%B8%D1%8F-%D0%A5%D1%80%D0%B8%D1%81%D1%82%D0%BE%D0%B2%D0%B0-%D0%A1%D0%BF%D0%B0%D1%81%D0%B0-%D0%BD%D0%B0-%D0%9A%D1%80%D0%BE%D0%B2%D0%B8-%D0%A1%D0%9F%D0%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16"/>
            <a:ext cx="8953500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4900" dirty="0" smtClean="0"/>
              <a:t>Икона РОЖДЕСТВА ХРИСТОВА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Вот и снова Рождество </a:t>
            </a:r>
          </a:p>
          <a:p>
            <a:r>
              <a:rPr lang="ru-RU" sz="2400" dirty="0" smtClean="0"/>
              <a:t>‒ Сил Небесных торжество! </a:t>
            </a:r>
          </a:p>
          <a:p>
            <a:r>
              <a:rPr lang="ru-RU" sz="2400" dirty="0" smtClean="0"/>
              <a:t>В этот день Христос пришёл,</a:t>
            </a:r>
          </a:p>
          <a:p>
            <a:r>
              <a:rPr lang="ru-RU" sz="2400" dirty="0" smtClean="0"/>
              <a:t> Чтоб спасти наш мир от зол. </a:t>
            </a:r>
          </a:p>
          <a:p>
            <a:r>
              <a:rPr lang="ru-RU" sz="2400" dirty="0" smtClean="0"/>
              <a:t>Слава вечная Ему, </a:t>
            </a:r>
          </a:p>
          <a:p>
            <a:r>
              <a:rPr lang="ru-RU" sz="2400" dirty="0" smtClean="0"/>
              <a:t>Побеждающему тьму!</a:t>
            </a:r>
          </a:p>
          <a:p>
            <a:r>
              <a:rPr lang="ru-RU" sz="2400" dirty="0" smtClean="0"/>
              <a:t> Поздравляю всей душой</a:t>
            </a:r>
          </a:p>
          <a:p>
            <a:r>
              <a:rPr lang="ru-RU" sz="2400" dirty="0" smtClean="0"/>
              <a:t> С этой радостью большой</a:t>
            </a:r>
            <a:r>
              <a:rPr lang="ru-RU" dirty="0" smtClean="0"/>
              <a:t>!</a:t>
            </a:r>
          </a:p>
        </p:txBody>
      </p:sp>
      <p:pic>
        <p:nvPicPr>
          <p:cNvPr id="1026" name="Picture 2" descr="http://goloseevo.com.ua/wp-content/uploads/2014/01/0_18735_6f85366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4143372" cy="5062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Смирна</a:t>
            </a:r>
            <a:r>
              <a:rPr lang="ru-RU" sz="2400" dirty="0" smtClean="0"/>
              <a:t> - это смола, выделяемая некоторыми видами деревьев.</a:t>
            </a:r>
            <a:r>
              <a:rPr lang="ru-RU" sz="2000" dirty="0" smtClean="0"/>
              <a:t> Смирну использовали для умащения тела умершего человека, и именно как человеку волхвы принесли смирну в дар Иисусу.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utvar.com.ua/UserFiles/Image/208/4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143536" cy="4471991"/>
          </a:xfrm>
          <a:prstGeom prst="rect">
            <a:avLst/>
          </a:prstGeom>
          <a:noFill/>
        </p:spPr>
      </p:pic>
      <p:pic>
        <p:nvPicPr>
          <p:cNvPr id="1028" name="Picture 4" descr="https://otvet.imgsmail.ru/download/4e589c2173ef8b166a79d92c6a2bd06f_i-2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857612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л</a:t>
            </a:r>
            <a:r>
              <a:rPr lang="vi-VN" sz="5400" b="1" dirty="0" smtClean="0"/>
              <a:t>а́дан</a:t>
            </a:r>
            <a:r>
              <a:rPr lang="vi-VN" sz="1800" dirty="0" smtClean="0"/>
              <a:t> </a:t>
            </a:r>
            <a:r>
              <a:rPr lang="en-US" sz="1800" dirty="0" smtClean="0"/>
              <a:t> — </a:t>
            </a:r>
            <a:r>
              <a:rPr lang="vi-VN" sz="1800" dirty="0" smtClean="0"/>
              <a:t>ароматическая </a:t>
            </a:r>
            <a:r>
              <a:rPr lang="vi-VN" sz="1800" dirty="0" smtClean="0">
                <a:hlinkClick r:id="rId2" tooltip="Древесная смола"/>
              </a:rPr>
              <a:t>древесная смола</a:t>
            </a:r>
            <a:r>
              <a:rPr lang="vi-VN" sz="1800" dirty="0" smtClean="0"/>
              <a:t>, получаемая из деревьев </a:t>
            </a:r>
            <a:r>
              <a:rPr lang="vi-VN" sz="1800" dirty="0" smtClean="0">
                <a:hlinkClick r:id="rId3" tooltip="Род (биология)"/>
              </a:rPr>
              <a:t>рода</a:t>
            </a:r>
            <a:r>
              <a:rPr lang="vi-VN" sz="1800" dirty="0" smtClean="0"/>
              <a:t> </a:t>
            </a:r>
            <a:r>
              <a:rPr lang="vi-VN" sz="1800" dirty="0" smtClean="0">
                <a:hlinkClick r:id="rId4" tooltip="Босвеллия"/>
              </a:rPr>
              <a:t>Босвеллия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5" tooltip="Ладанное дерево"/>
              </a:rPr>
              <a:t>Ладанного дерева</a:t>
            </a:r>
            <a:r>
              <a:rPr lang="ru-RU" sz="1800" dirty="0" smtClean="0"/>
              <a:t> </a:t>
            </a:r>
            <a:r>
              <a:rPr lang="vi-VN" sz="1800" dirty="0" smtClean="0"/>
              <a:t>и др. из </a:t>
            </a:r>
            <a:r>
              <a:rPr lang="vi-VN" sz="1800" dirty="0" smtClean="0">
                <a:hlinkClick r:id="rId6" tooltip="Семейство"/>
              </a:rPr>
              <a:t>семейства</a:t>
            </a:r>
            <a:r>
              <a:rPr lang="vi-VN" sz="1800" dirty="0" smtClean="0"/>
              <a:t> </a:t>
            </a:r>
            <a:r>
              <a:rPr lang="vi-VN" sz="1800" dirty="0" smtClean="0">
                <a:hlinkClick r:id="rId7" tooltip="Бурзеровые"/>
              </a:rPr>
              <a:t>Бурзеровых</a:t>
            </a:r>
            <a:r>
              <a:rPr lang="vi-VN" sz="1800" dirty="0" smtClean="0"/>
              <a:t> (</a:t>
            </a:r>
            <a:r>
              <a:rPr lang="vi-VN" sz="1800" dirty="0" smtClean="0">
                <a:hlinkClick r:id="rId8" tooltip="Латинский язык"/>
              </a:rPr>
              <a:t>лат.</a:t>
            </a:r>
            <a:r>
              <a:rPr lang="vi-VN" sz="1800" dirty="0" smtClean="0"/>
              <a:t> </a:t>
            </a:r>
            <a:r>
              <a:rPr lang="en-US" sz="1800" i="1" dirty="0" err="1" smtClean="0"/>
              <a:t>Burseraceae</a:t>
            </a:r>
            <a:r>
              <a:rPr lang="en-US" sz="1800" dirty="0" smtClean="0"/>
              <a:t>), </a:t>
            </a:r>
            <a:r>
              <a:rPr lang="vi-VN" sz="1800" dirty="0" smtClean="0"/>
              <a:t>растущих на </a:t>
            </a:r>
            <a:r>
              <a:rPr lang="vi-VN" sz="1800" dirty="0" smtClean="0">
                <a:hlinkClick r:id="rId9" tooltip="Аравийский полуостров"/>
              </a:rPr>
              <a:t>Аравийском </a:t>
            </a:r>
            <a:r>
              <a:rPr lang="vi-VN" sz="2400" dirty="0" smtClean="0">
                <a:hlinkClick r:id="rId9" tooltip="Аравийский полуостров"/>
              </a:rPr>
              <a:t>полуострове</a:t>
            </a:r>
            <a:r>
              <a:rPr lang="vi-VN" sz="2000" dirty="0" smtClean="0"/>
              <a:t> (в </a:t>
            </a:r>
            <a:r>
              <a:rPr lang="vi-VN" sz="2000" dirty="0" smtClean="0">
                <a:hlinkClick r:id="rId10" tooltip="Йемен"/>
              </a:rPr>
              <a:t>Йемене</a:t>
            </a:r>
            <a:r>
              <a:rPr lang="vi-VN" sz="2000" dirty="0" smtClean="0"/>
              <a:t> и </a:t>
            </a:r>
            <a:r>
              <a:rPr lang="vi-VN" sz="2000" dirty="0" smtClean="0">
                <a:hlinkClick r:id="rId11" tooltip="Оман"/>
              </a:rPr>
              <a:t>Омане</a:t>
            </a:r>
            <a:r>
              <a:rPr lang="vi-VN" sz="2000" dirty="0" smtClean="0"/>
              <a:t>) и в </a:t>
            </a:r>
            <a:r>
              <a:rPr lang="vi-VN" sz="2000" u="sng" dirty="0" smtClean="0">
                <a:hlinkClick r:id="rId12" tooltip="Восточная Африка"/>
              </a:rPr>
              <a:t>Восточной Африке</a:t>
            </a:r>
            <a:r>
              <a:rPr lang="vi-VN" sz="2000" dirty="0" smtClean="0"/>
              <a:t> (в </a:t>
            </a:r>
            <a:r>
              <a:rPr lang="vi-VN" sz="2000" dirty="0" smtClean="0">
                <a:hlinkClick r:id="rId13" tooltip="Сомали"/>
              </a:rPr>
              <a:t>Сомали</a:t>
            </a:r>
            <a:r>
              <a:rPr lang="vi-VN" sz="2000" dirty="0" smtClean="0"/>
              <a:t>).Одно из древнейших</a:t>
            </a:r>
            <a:r>
              <a:rPr lang="vi-VN" sz="2000" dirty="0" smtClean="0">
                <a:hlinkClick r:id="rId14" tooltip="Благовоние"/>
              </a:rPr>
              <a:t>благовоний</a:t>
            </a:r>
            <a:r>
              <a:rPr lang="vi-VN" sz="2000" dirty="0" smtClean="0"/>
              <a:t>.</a:t>
            </a:r>
            <a:endParaRPr lang="ru-RU" dirty="0"/>
          </a:p>
        </p:txBody>
      </p:sp>
      <p:pic>
        <p:nvPicPr>
          <p:cNvPr id="27650" name="Picture 2" descr="http://vzabote12.ru/wp-content/uploads/2015/09/%D0%BB%D0%B0%D0%B4%D0%B0%D0%BD_%D0%B1%D0%B5%D0%BB%D1%8B%D0%B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071678"/>
            <a:ext cx="4048125" cy="4867289"/>
          </a:xfrm>
          <a:prstGeom prst="rect">
            <a:avLst/>
          </a:prstGeom>
          <a:noFill/>
        </p:spPr>
      </p:pic>
      <p:pic>
        <p:nvPicPr>
          <p:cNvPr id="27652" name="Picture 4" descr="http://www.proza.ru/pics/2016/04/01/215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71934" y="1981234"/>
            <a:ext cx="5143456" cy="4876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pravoslaviavolyni.org.ua/img/img-statti/20160104142253.%D0%B2%D1%96%D0%B4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313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Икона Рождества Христова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slednik.cerkov.ru/files/2013/01/0_e49bf_22bd20c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7859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000" b="1" dirty="0" smtClean="0"/>
              <a:t>Дары волхвов</a:t>
            </a:r>
            <a:r>
              <a:rPr lang="ru-RU" sz="2000" dirty="0" smtClean="0"/>
              <a:t>   сохранились до наших дней! Золото - двадцать восемь небольших пластин разной формы с тончайшим филигранным орнаментом. Ни на одной из пластин орнамент не повторяется.</a:t>
            </a:r>
            <a:br>
              <a:rPr lang="ru-RU" sz="2000" dirty="0" smtClean="0"/>
            </a:br>
            <a:r>
              <a:rPr lang="ru-RU" sz="2000" dirty="0" smtClean="0"/>
              <a:t> Ладан и смирна - небольшие, </a:t>
            </a:r>
            <a:r>
              <a:rPr lang="ru-RU" sz="2000" dirty="0" err="1" smtClean="0"/>
              <a:t>величиноЙ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маслину,шарики</a:t>
            </a:r>
            <a:r>
              <a:rPr lang="ru-RU" sz="2000" dirty="0" smtClean="0"/>
              <a:t>, их около семидесяти</a:t>
            </a:r>
            <a:r>
              <a:rPr lang="ru-RU" dirty="0" smtClean="0"/>
              <a:t>.</a:t>
            </a:r>
          </a:p>
        </p:txBody>
      </p:sp>
      <p:pic>
        <p:nvPicPr>
          <p:cNvPr id="26626" name="Picture 2" descr="http://img.ntv.ru/home/news/20140113/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71678"/>
            <a:ext cx="8953500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Дары  волхвов пребывают сегодня на Святой горе Афон  (Греция) в  монастыре святого   Павла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sobory.ru/pic/15900/15909_20131030_120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33552"/>
            <a:ext cx="8096250" cy="5124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3686172" cy="484030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Ценность даров , как духовная, так и историческая, неизмерима. Помещены эти величайшие христианские святыни в особые ковчеги.</a:t>
            </a:r>
          </a:p>
        </p:txBody>
      </p:sp>
      <p:pic>
        <p:nvPicPr>
          <p:cNvPr id="29698" name="Picture 2" descr="http://vicariate.church.ua/files/2014/01/Dary_volhvov_pribyli_s_Afona_v_Ukrainu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4857752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Честные дары волхвов Матерь Божия бережно хранила всю жизнь. Незадолго до своего Успения Она передала их Иерусалимской Церкви, где они хранились 400 лет. Византийский император Аркадий перенес дары в Константинополь для освящения новой столицы империи. Потом они попали в город </a:t>
            </a:r>
            <a:r>
              <a:rPr lang="ru-RU" sz="2000" dirty="0" err="1" smtClean="0"/>
              <a:t>Никею</a:t>
            </a:r>
            <a:r>
              <a:rPr lang="ru-RU" sz="2000" dirty="0" smtClean="0"/>
              <a:t> и около шестидесяти лет находились там. Когда из Константинополя был изгнаны латиняне, дары волхвов были возвращены в столицу. После падения Византии в 1453 году их отправили на св. гору Афон в монастырь св. Павла - передала их туда сербская царевна Мария.</a:t>
            </a:r>
          </a:p>
          <a:p>
            <a:r>
              <a:rPr lang="ru-RU" sz="2000" dirty="0" smtClean="0"/>
              <a:t>От даров и поныне исходит удивительное благоухание.</a:t>
            </a:r>
          </a:p>
          <a:p>
            <a:r>
              <a:rPr lang="ru-RU" sz="2000" dirty="0" smtClean="0"/>
              <a:t> Иногда их выносят из монастырской ризницы для поклонения паломникам, и благоуханием наполняется вся церковь. </a:t>
            </a:r>
            <a:r>
              <a:rPr lang="ru-RU" sz="2000" dirty="0" err="1" smtClean="0"/>
              <a:t>Монахи-святогорцы</a:t>
            </a:r>
            <a:r>
              <a:rPr lang="ru-RU" sz="2000" dirty="0" smtClean="0"/>
              <a:t> заметили, что дары подают исцеления душевнобольным и одержимым беснованием.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0"/>
            <a:ext cx="8022545" cy="4786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103674"/>
            <a:ext cx="1071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Поклонившись всеми ожидаемому Царю, волхвы собирались было на следующий</a:t>
            </a:r>
          </a:p>
          <a:p>
            <a:r>
              <a:rPr lang="ru-RU" dirty="0" smtClean="0"/>
              <a:t> день возвратиться в Иерусалим к Ироду. Но Ангел, явившись им во сне, открыл </a:t>
            </a:r>
          </a:p>
          <a:p>
            <a:r>
              <a:rPr lang="ru-RU" dirty="0" smtClean="0"/>
              <a:t>им коварные намерения Ирода и повелел вернуться в свою страну, взяв другой</a:t>
            </a:r>
          </a:p>
          <a:p>
            <a:r>
              <a:rPr lang="ru-RU" dirty="0" smtClean="0"/>
              <a:t> путь, не проходящий около Иерусалима.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2027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преданию, один из волхвов был перс, другой — </a:t>
            </a:r>
            <a:r>
              <a:rPr lang="ru-RU" dirty="0" smtClean="0">
                <a:hlinkClick r:id="rId2" tooltip="Арабы - описание народа"/>
              </a:rPr>
              <a:t>араб</a:t>
            </a:r>
            <a:r>
              <a:rPr lang="ru-RU" dirty="0" smtClean="0"/>
              <a:t>, третий – эфиоп. После поклонения Иисусу волхвы спустя тридцать с лишним лет приняли Крещение от апостола Фомы и сами сделались проповедниками. Их мощи были обнаружены в III веке и сейчас находятся в Кельнском соборе Германии.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Рождество Христово</a:t>
            </a:r>
            <a:r>
              <a:rPr lang="ru-RU" dirty="0" smtClean="0"/>
              <a:t>  — великий  </a:t>
            </a:r>
            <a:r>
              <a:rPr lang="ru-RU" dirty="0" smtClean="0">
                <a:hlinkClick r:id="rId2" tooltip="Церковные праздники в христианстве"/>
              </a:rPr>
              <a:t>христианский праздник</a:t>
            </a:r>
            <a:r>
              <a:rPr lang="ru-RU" dirty="0" smtClean="0"/>
              <a:t>, установленный в воспоминание  рождения </a:t>
            </a:r>
            <a:r>
              <a:rPr lang="ru-RU" dirty="0" smtClean="0">
                <a:hlinkClick r:id="rId3" tooltip="Про Иисуса Христа"/>
              </a:rPr>
              <a:t>Иисуса Христа</a:t>
            </a:r>
            <a:r>
              <a:rPr lang="ru-RU" dirty="0" smtClean="0"/>
              <a:t> в Вифлееме. В Православной </a:t>
            </a:r>
            <a:r>
              <a:rPr lang="ru-RU" dirty="0" smtClean="0">
                <a:hlinkClick r:id="rId4"/>
              </a:rPr>
              <a:t>Церкви</a:t>
            </a:r>
            <a:r>
              <a:rPr lang="ru-RU" dirty="0" smtClean="0"/>
              <a:t> входит в число Господских двунадесятых праздников.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иконе Рождества Христова всегда присутствует дивная  путеводная звезда, получившая   название «Вифлеемская   звезда».</a:t>
            </a:r>
            <a:endParaRPr lang="ru-RU" sz="2400" dirty="0"/>
          </a:p>
        </p:txBody>
      </p:sp>
      <p:pic>
        <p:nvPicPr>
          <p:cNvPr id="30722" name="Picture 2" descr="http://www.tunnel.ru/i/attachments/1/1324734255255521_larg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2280295"/>
            <a:ext cx="4143372" cy="457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&amp;acy;&amp;ncy;&amp;icy;&amp;mcy;&amp;acy;&amp;tscy;&amp;icy;&amp;yacy; &amp;vcy;&amp;icy;&amp;fcy;&amp;lcy;&amp;iecy;&amp;iecy;&amp;mcy;&amp;scy;&amp;k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928" y="2204864"/>
            <a:ext cx="1083120" cy="1152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715148"/>
            <a:ext cx="1500166" cy="1428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old.xn--h1akbchew.xn--p1ai/data/img/specifications/a6d057d8d620cb4bc6b13da1c60ece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50" y="1785926"/>
            <a:ext cx="4219550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1516" y="5589240"/>
            <a:ext cx="796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Служащие звездам </a:t>
            </a:r>
            <a:r>
              <a:rPr lang="ru-RU" sz="2000" dirty="0" smtClean="0"/>
              <a:t>– волхвы</a:t>
            </a:r>
            <a:r>
              <a:rPr lang="ru-RU" sz="2000" b="1" dirty="0" smtClean="0"/>
              <a:t>; Тебе </a:t>
            </a:r>
            <a:r>
              <a:rPr lang="ru-RU" sz="2000" b="1" dirty="0" err="1" smtClean="0"/>
              <a:t>ведети</a:t>
            </a:r>
            <a:r>
              <a:rPr lang="ru-RU" sz="2000" b="1" dirty="0" smtClean="0"/>
              <a:t> </a:t>
            </a:r>
            <a:r>
              <a:rPr lang="ru-RU" sz="2000" dirty="0" smtClean="0"/>
              <a:t>– Тебя знать; </a:t>
            </a:r>
            <a:r>
              <a:rPr lang="ru-RU" sz="2000" b="1" dirty="0" smtClean="0"/>
              <a:t>Солнце правды</a:t>
            </a:r>
            <a:r>
              <a:rPr lang="ru-RU" sz="2000" dirty="0" smtClean="0"/>
              <a:t> и </a:t>
            </a:r>
            <a:r>
              <a:rPr lang="ru-RU" sz="2000" b="1" dirty="0" smtClean="0"/>
              <a:t>Восток с высоты</a:t>
            </a:r>
            <a:r>
              <a:rPr lang="ru-RU" sz="2000" dirty="0" smtClean="0"/>
              <a:t> – Иисус Христос, просветивший людей Своим учением.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46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Тропарь праздника</a:t>
            </a:r>
            <a:r>
              <a:rPr lang="ru-RU" sz="3200" i="1" dirty="0" smtClean="0">
                <a:latin typeface="Times New Roman"/>
              </a:rPr>
              <a:t> Рождества Христова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3504" y="1071546"/>
            <a:ext cx="8231900" cy="2246769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Рождество Твое, Христе Боже наш, </a:t>
            </a:r>
            <a:r>
              <a:rPr lang="ru-RU" sz="2800" b="1" dirty="0" err="1"/>
              <a:t>возсия</a:t>
            </a:r>
            <a:r>
              <a:rPr lang="ru-RU" sz="2800" b="1" dirty="0"/>
              <a:t> </a:t>
            </a:r>
            <a:r>
              <a:rPr lang="ru-RU" sz="2800" b="1" dirty="0" err="1"/>
              <a:t>мирови</a:t>
            </a:r>
            <a:r>
              <a:rPr lang="ru-RU" sz="2800" b="1" dirty="0"/>
              <a:t> свет разума: в нем </a:t>
            </a:r>
            <a:r>
              <a:rPr lang="ru-RU" sz="2800" b="1" dirty="0" err="1"/>
              <a:t>бо</a:t>
            </a:r>
            <a:r>
              <a:rPr lang="ru-RU" sz="2800" b="1" dirty="0"/>
              <a:t> звездам </a:t>
            </a:r>
            <a:r>
              <a:rPr lang="ru-RU" sz="2800" b="1" dirty="0" err="1"/>
              <a:t>служащии</a:t>
            </a:r>
            <a:r>
              <a:rPr lang="ru-RU" sz="2800" b="1" dirty="0"/>
              <a:t> звездою </a:t>
            </a:r>
            <a:r>
              <a:rPr lang="ru-RU" sz="2800" b="1" dirty="0" err="1"/>
              <a:t>учахуся</a:t>
            </a:r>
            <a:r>
              <a:rPr lang="ru-RU" sz="2800" b="1" dirty="0"/>
              <a:t> Тебе </a:t>
            </a:r>
            <a:r>
              <a:rPr lang="ru-RU" sz="2800" b="1" dirty="0" err="1"/>
              <a:t>кланятися</a:t>
            </a:r>
            <a:r>
              <a:rPr lang="ru-RU" sz="2800" b="1" dirty="0"/>
              <a:t>, </a:t>
            </a:r>
            <a:r>
              <a:rPr lang="ru-RU" sz="2800" b="1" dirty="0" smtClean="0"/>
              <a:t>Солнцу </a:t>
            </a:r>
            <a:r>
              <a:rPr lang="ru-RU" sz="2800" b="1" dirty="0"/>
              <a:t>правды, и Тебе </a:t>
            </a:r>
            <a:r>
              <a:rPr lang="ru-RU" sz="2800" b="1" dirty="0" err="1"/>
              <a:t>ведети</a:t>
            </a:r>
            <a:r>
              <a:rPr lang="ru-RU" sz="2800" b="1" dirty="0"/>
              <a:t>, с высоты </a:t>
            </a:r>
            <a:r>
              <a:rPr lang="ru-RU" sz="2800" b="1" dirty="0" smtClean="0"/>
              <a:t>Востока</a:t>
            </a:r>
            <a:r>
              <a:rPr lang="ru-RU" sz="2800" b="1" dirty="0"/>
              <a:t>, Господи, слава Тебе.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516" y="3362216"/>
            <a:ext cx="7981012" cy="2308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Твое рождество, Христос Бог наш, просветило мир светом познания (то есть познания истинного Бога): через него (т. е. рождество) покланявшиеся звездам звездою были научены поклоняться Тебе, солнцу правды, и познать Тебя, Восток свыше. Господи, слава Тебе!</a:t>
            </a:r>
          </a:p>
        </p:txBody>
      </p:sp>
      <p:pic>
        <p:nvPicPr>
          <p:cNvPr id="8" name="Дегтярев - Тропарь Рождества Христова — «Рождество Твое, Христе Боже наш...»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8643934" y="328612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Это интересно!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Почему на Рождество ставят ёлки?</a:t>
            </a:r>
          </a:p>
          <a:p>
            <a:r>
              <a:rPr lang="ru-RU" dirty="0" smtClean="0"/>
              <a:t>Ёлка исполнена жизни, </a:t>
            </a:r>
            <a:r>
              <a:rPr lang="ru-RU" dirty="0" smtClean="0">
                <a:hlinkClick r:id="rId2" tooltip="Описание человека, имя которого соответствует зеленому цвету"/>
              </a:rPr>
              <a:t>зелени</a:t>
            </a:r>
            <a:r>
              <a:rPr lang="ru-RU" dirty="0" smtClean="0"/>
              <a:t>, свежести; в зимнюю мертвую пору — это единственное, пожалуй, такое дерево в наших пределах, и оно как бы символически указывает нам, что такое Рождество Христово.</a:t>
            </a:r>
          </a:p>
          <a:p>
            <a:r>
              <a:rPr lang="ru-RU" dirty="0" smtClean="0"/>
              <a:t>Тоже, как вот эта жизнь, пробивающаяся сквозь холод и снег, продолжает существовать там, где уже ни сил, ни надежды, ни тепла никакого нет, а вот елочка живет. Так же и Христос родился среди холода, равнодушия, злобы — равнодушия такого, что даже не нашлось Ему места, кроме пещеры темной, для рождения, но Он родился и принес жизнь и радость спасительную всем нам. Елочка — образ этой радости. </a:t>
            </a:r>
            <a:r>
              <a:rPr lang="ru-RU" i="1" dirty="0" smtClean="0"/>
              <a:t>(Протоиерей Максим Козлов)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/>
              </a:rPr>
              <a:t>https://yandex.ru/images/search?img_url=https%3A%2F%2Fviktoria77.files.wordpress.com%2F2012%2F01%2F1d0b0.jpeg&amp;text=</a:t>
            </a:r>
            <a:r>
              <a:rPr lang="ru-RU" sz="2000" dirty="0" smtClean="0">
                <a:hlinkClick r:id="rId2"/>
              </a:rPr>
              <a:t>картинка%20икона%20рождество%20христово&amp;</a:t>
            </a:r>
            <a:r>
              <a:rPr lang="en-US" sz="2000" dirty="0" err="1" smtClean="0">
                <a:hlinkClick r:id="rId2"/>
              </a:rPr>
              <a:t>noreask</a:t>
            </a:r>
            <a:r>
              <a:rPr lang="en-US" sz="2000" dirty="0" smtClean="0">
                <a:hlinkClick r:id="rId2"/>
              </a:rPr>
              <a:t>=1&amp;pos=27&amp;lr=1107&amp;rpt=</a:t>
            </a:r>
            <a:r>
              <a:rPr lang="en-US" sz="2000" dirty="0" err="1" smtClean="0">
                <a:hlinkClick r:id="rId2"/>
              </a:rPr>
              <a:t>simage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https://yandex.ru/images/search?text=</a:t>
            </a:r>
            <a:r>
              <a:rPr lang="ru-RU" sz="2000" dirty="0" smtClean="0">
                <a:hlinkClick r:id="rId3"/>
              </a:rPr>
              <a:t>картинка%20рождество%20христово%20для%20детей&amp;</a:t>
            </a:r>
            <a:r>
              <a:rPr lang="en-US" sz="2000" dirty="0" err="1" smtClean="0">
                <a:hlinkClick r:id="rId3"/>
              </a:rPr>
              <a:t>img_url</a:t>
            </a:r>
            <a:r>
              <a:rPr lang="en-US" sz="2000" dirty="0" smtClean="0">
                <a:hlinkClick r:id="rId3"/>
              </a:rPr>
              <a:t>=http%3A%2F%2Fimages.forwallpaper.com%2Ffiles%2Fimages%2Fa%2Fad9c%2Fad9ca8e2%2F783156%2Fthe-first-christmas.jpg&amp;pos=13&amp;rpt=</a:t>
            </a:r>
            <a:r>
              <a:rPr lang="en-US" sz="2000" dirty="0" err="1" smtClean="0">
                <a:hlinkClick r:id="rId3"/>
              </a:rPr>
              <a:t>simage&amp;lr</a:t>
            </a:r>
            <a:r>
              <a:rPr lang="en-US" sz="2000" dirty="0" smtClean="0">
                <a:hlinkClick r:id="rId3"/>
              </a:rPr>
              <a:t>=1107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https://yandex.ru/images/search?p=1&amp;text=</a:t>
            </a:r>
            <a:r>
              <a:rPr lang="ru-RU" sz="2000" dirty="0" smtClean="0">
                <a:hlinkClick r:id="rId4"/>
              </a:rPr>
              <a:t>картинка%20рождество%20христово%20для%20детей&amp;</a:t>
            </a:r>
            <a:r>
              <a:rPr lang="en-US" sz="2000" dirty="0" err="1" smtClean="0">
                <a:hlinkClick r:id="rId4"/>
              </a:rPr>
              <a:t>img_url</a:t>
            </a:r>
            <a:r>
              <a:rPr lang="en-US" sz="2000" dirty="0" smtClean="0">
                <a:hlinkClick r:id="rId4"/>
              </a:rPr>
              <a:t>=http%3A%2F%2Frisovach.ru%2Fupload%2F2014%2F12%2Fgenerator%2Frozhdestvo_69832253_orig_.jpg&amp;pos=55&amp;rpt=</a:t>
            </a:r>
            <a:r>
              <a:rPr lang="en-US" sz="2000" dirty="0" err="1" smtClean="0">
                <a:hlinkClick r:id="rId4"/>
              </a:rPr>
              <a:t>simage&amp;lr</a:t>
            </a:r>
            <a:r>
              <a:rPr lang="en-US" sz="2000" dirty="0" smtClean="0">
                <a:hlinkClick r:id="rId4"/>
              </a:rPr>
              <a:t>=1107</a:t>
            </a:r>
            <a:endParaRPr lang="ru-RU" sz="2000" dirty="0" smtClean="0"/>
          </a:p>
          <a:p>
            <a:r>
              <a:rPr lang="en-US" sz="2000" dirty="0" smtClean="0"/>
              <a:t>https://yandex.ru/images/search?p=1&amp;text=</a:t>
            </a:r>
            <a:r>
              <a:rPr lang="ru-RU" sz="2000" dirty="0" smtClean="0"/>
              <a:t>картинка%20рождество%20христово%20для%20детей&amp;</a:t>
            </a:r>
            <a:r>
              <a:rPr lang="en-US" sz="2000" dirty="0" err="1" smtClean="0"/>
              <a:t>img_url</a:t>
            </a:r>
            <a:r>
              <a:rPr lang="en-US" sz="2000" dirty="0" smtClean="0"/>
              <a:t>=http%3A%2F%2Fcdn.wallpapersafari.com%2F85%2F36%2FULQ4JY.jpg&amp;pos=59&amp;rpt=</a:t>
            </a:r>
            <a:r>
              <a:rPr lang="en-US" sz="2000" dirty="0" err="1" smtClean="0"/>
              <a:t>simage&amp;lr</a:t>
            </a:r>
            <a:r>
              <a:rPr lang="en-US" sz="2000" dirty="0" smtClean="0"/>
              <a:t>=1107</a:t>
            </a:r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7200"/>
            <a:ext cx="8420128" cy="838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https://muzofond.com/search/</a:t>
            </a:r>
            <a:r>
              <a:rPr lang="ru-RU" sz="1800" dirty="0" smtClean="0"/>
              <a:t>тропарь%20рождества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hlinkClick r:id="rId2"/>
              </a:rPr>
              <a:t>https://yandex.ru/images/search?p=2&amp;text=</a:t>
            </a:r>
            <a:r>
              <a:rPr lang="ru-RU" sz="2000" dirty="0" smtClean="0">
                <a:hlinkClick r:id="rId2"/>
              </a:rPr>
              <a:t>картинка%20рождество%20христово%20для%20детей&amp;</a:t>
            </a:r>
            <a:r>
              <a:rPr lang="en-US" sz="2000" dirty="0" err="1" smtClean="0">
                <a:hlinkClick r:id="rId2"/>
              </a:rPr>
              <a:t>img_url</a:t>
            </a:r>
            <a:r>
              <a:rPr lang="en-US" sz="2000" dirty="0" smtClean="0">
                <a:hlinkClick r:id="rId2"/>
              </a:rPr>
              <a:t>=http%3A%2F%2Frudny-online.kz%2F_files%2Fblogs%2F2583_1_o.jpg&amp;pos=67&amp;rpt=</a:t>
            </a:r>
            <a:r>
              <a:rPr lang="en-US" sz="2000" dirty="0" err="1" smtClean="0">
                <a:hlinkClick r:id="rId2"/>
              </a:rPr>
              <a:t>simage&amp;lr</a:t>
            </a:r>
            <a:r>
              <a:rPr lang="en-US" sz="2000" dirty="0" smtClean="0">
                <a:hlinkClick r:id="rId2"/>
              </a:rPr>
              <a:t>=1107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r>
              <a:rPr lang="ru-RU" sz="2000" dirty="0" smtClean="0">
                <a:hlinkClick r:id="rId3"/>
              </a:rPr>
              <a:t>http://stuki-druki.com/facts2/Rozhdestvo-Hristovo-tradicii-obichai-pozdravleniya.php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https://azbyka.ru/otechnik/Aleksandr_Mileant/rozhdestvo-hristovo/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https://yandex.ru/images/search?img_url=http%3A%2F%2Fimg1.liveinternet.ru%2Fimages%2Fattach%2Fc%2F0%2F37%2F840%2F37840686_738.jpg&amp;p=1&amp;text=</a:t>
            </a:r>
            <a:r>
              <a:rPr lang="ru-RU" sz="2000" dirty="0" smtClean="0">
                <a:hlinkClick r:id="rId5"/>
              </a:rPr>
              <a:t>картинка%20волхвы%20идут%20за%20звездой&amp;</a:t>
            </a:r>
            <a:r>
              <a:rPr lang="en-US" sz="2000" dirty="0" err="1" smtClean="0">
                <a:hlinkClick r:id="rId5"/>
              </a:rPr>
              <a:t>noreask</a:t>
            </a:r>
            <a:r>
              <a:rPr lang="en-US" sz="2000" dirty="0" smtClean="0">
                <a:hlinkClick r:id="rId5"/>
              </a:rPr>
              <a:t>=1&amp;pos=35&amp;rpt=</a:t>
            </a:r>
            <a:r>
              <a:rPr lang="en-US" sz="2000" dirty="0" err="1" smtClean="0">
                <a:hlinkClick r:id="rId5"/>
              </a:rPr>
              <a:t>simage&amp;lr</a:t>
            </a:r>
            <a:r>
              <a:rPr lang="en-US" sz="2000" dirty="0" smtClean="0">
                <a:hlinkClick r:id="rId5"/>
              </a:rPr>
              <a:t>=1107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https://yandex.ru/images/search?p=4&amp;text=</a:t>
            </a:r>
            <a:r>
              <a:rPr lang="ru-RU" sz="2000" dirty="0" smtClean="0">
                <a:hlinkClick r:id="rId6"/>
              </a:rPr>
              <a:t>картинка%20волхвы%20УВИДЕЛИ%20РОЖДЕСТВЕНСКУЮ%20ЗВЕЗДУ%20В%20ТЕЛЕСКОП&amp;</a:t>
            </a:r>
            <a:r>
              <a:rPr lang="en-US" sz="2000" dirty="0" err="1" smtClean="0">
                <a:hlinkClick r:id="rId6"/>
              </a:rPr>
              <a:t>img_url</a:t>
            </a:r>
            <a:r>
              <a:rPr lang="en-US" sz="2000" dirty="0" smtClean="0">
                <a:hlinkClick r:id="rId6"/>
              </a:rPr>
              <a:t>=http%3A%2F%2Fwww.diets.ru%2Fdata%2Fcache%2F2011apr%2F08%2F57%2F161092_67747-700x700.jpg&amp;pos=124&amp;rpt=</a:t>
            </a:r>
            <a:r>
              <a:rPr lang="en-US" sz="2000" dirty="0" err="1" smtClean="0">
                <a:hlinkClick r:id="rId6"/>
              </a:rPr>
              <a:t>simage&amp;lr</a:t>
            </a:r>
            <a:r>
              <a:rPr lang="en-US" sz="2000" dirty="0" smtClean="0">
                <a:hlinkClick r:id="rId6"/>
              </a:rPr>
              <a:t>=1107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https://yandex.ru/images/search?img_url=http%3A%2F%2Fmistonagori.com.ua%2Fwp-content%2Fuploads%2F2014%2F01%2F62.jpg&amp;text=</a:t>
            </a:r>
            <a:r>
              <a:rPr lang="ru-RU" sz="2000" dirty="0" smtClean="0">
                <a:hlinkClick r:id="rId7"/>
              </a:rPr>
              <a:t>картинка%20ПАСТУХОВ%20В%20ПОЛЕ%20УВИДЕВШИХ%20АНГЕЛА&amp;</a:t>
            </a:r>
            <a:r>
              <a:rPr lang="en-US" sz="2000" dirty="0" err="1" smtClean="0">
                <a:hlinkClick r:id="rId7"/>
              </a:rPr>
              <a:t>noreask</a:t>
            </a:r>
            <a:r>
              <a:rPr lang="en-US" sz="2000" dirty="0" smtClean="0">
                <a:hlinkClick r:id="rId7"/>
              </a:rPr>
              <a:t>=1&amp;pos=2&amp;lr=1107&amp;rpt=</a:t>
            </a:r>
            <a:r>
              <a:rPr lang="en-US" sz="2000" dirty="0" err="1" smtClean="0">
                <a:hlinkClick r:id="rId7"/>
              </a:rPr>
              <a:t>simage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 smtClean="0">
                <a:hlinkClick r:id="rId2"/>
              </a:rPr>
              <a:t>https://yandex.ru/images/search?img_url=http%3A%2F%2Fscreen-desktop.ru%2Fimg%2Fpicture%2FNov%2F13%2F8ee45396e09414789f3d5e550b4bbcfc%2F3.jpg&amp;text=</a:t>
            </a:r>
            <a:r>
              <a:rPr lang="ru-RU" sz="1800" dirty="0" smtClean="0">
                <a:hlinkClick r:id="rId2"/>
              </a:rPr>
              <a:t>картинка%20ПАСТУХОВ%20В%20ПОЛЕ%20УВИДЕВШИХ%20АНГЕЛА&amp;</a:t>
            </a:r>
            <a:r>
              <a:rPr lang="en-US" sz="1800" dirty="0" err="1" smtClean="0">
                <a:hlinkClick r:id="rId2"/>
              </a:rPr>
              <a:t>noreask</a:t>
            </a:r>
            <a:r>
              <a:rPr lang="en-US" sz="1800" dirty="0" smtClean="0">
                <a:hlinkClick r:id="rId2"/>
              </a:rPr>
              <a:t>=1&amp;pos=9&amp;lr=1107&amp;rpt=</a:t>
            </a:r>
            <a:r>
              <a:rPr lang="en-US" sz="1800" dirty="0" err="1" smtClean="0">
                <a:hlinkClick r:id="rId2"/>
              </a:rPr>
              <a:t>simage</a:t>
            </a:r>
            <a:endParaRPr lang="ru-RU" sz="1800" dirty="0" smtClean="0"/>
          </a:p>
          <a:p>
            <a:r>
              <a:rPr lang="en-US" sz="1800" dirty="0" smtClean="0"/>
              <a:t>https://</a:t>
            </a:r>
            <a:r>
              <a:rPr lang="en-US" sz="1700" dirty="0" smtClean="0"/>
              <a:t>yandex.ru/images/search?img_url=http%3A%2F%2Fulyanovsk.dscs.ru%2Fwp-content%2Fuploads%2F2013%2F12%2F%25D0%25AF%25D0%25B2%25D0%25BB%25D0%25B5%25D0%25BD%25D0%25B8%25D0%25B5-%25D0%2590%25D0%25BD%25D0%25B3%25D0%25B5%25D0%25BB%25D0%25B0-%25D0%25BF%25D0%25B0%25D1%2581%25D1%2582%25D1%2583%25D1%2585%25D0%25B0%25D0%25BC.-%25D0%25A4%25D1%2580%25D0%25B5%25D1%2581%25D0%25BA%25D0%25B0-%25D0%25B2-%25D1%2585%25D1%2580%25D0%25B0%25D0%25BC%25D0%25B5-%25D0%2592%25D0%25B8%25D1%2584%25D0%25BB%25D0%25B5%25D0%25B5%25D0%25BC%25D0%25B0-1024x768.jpg&amp;text=</a:t>
            </a:r>
            <a:r>
              <a:rPr lang="ru-RU" sz="1700" dirty="0" smtClean="0"/>
              <a:t>картинка%20ПАСТУХОВ%20В%20ПОЛЕ%20УВИДЕВШИХ%20АНГЕЛА&amp;</a:t>
            </a:r>
            <a:r>
              <a:rPr lang="en-US" sz="1700" dirty="0" err="1" smtClean="0"/>
              <a:t>noreask</a:t>
            </a:r>
            <a:r>
              <a:rPr lang="en-US" sz="1700" dirty="0" smtClean="0"/>
              <a:t>=1&amp;pos=14&amp;lr=1107&amp;rpt=</a:t>
            </a:r>
            <a:r>
              <a:rPr lang="en-US" sz="1700" dirty="0" err="1" smtClean="0"/>
              <a:t>simage</a:t>
            </a:r>
            <a:endParaRPr lang="ru-RU" sz="1700" dirty="0" smtClean="0"/>
          </a:p>
          <a:p>
            <a:r>
              <a:rPr lang="en-US" sz="1800" dirty="0" smtClean="0"/>
              <a:t>http://to-name.ru/historical-events/rozhdestvo-hristovo.htm</a:t>
            </a:r>
            <a:endParaRPr lang="ru-RU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https://yandex.ru/images/search?img_url=http%3A%2F%2Fwww.featurepics.com%2FStockImage%2F20130204%2Fbiblical-scene-stock-image-2599944.jpg&amp;text=</a:t>
            </a:r>
            <a:r>
              <a:rPr lang="ru-RU" sz="1600" dirty="0" smtClean="0">
                <a:hlinkClick r:id="rId2"/>
              </a:rPr>
              <a:t>картинка%20царя%20ирода%20с%20волхвами&amp;</a:t>
            </a:r>
            <a:r>
              <a:rPr lang="en-US" sz="1600" dirty="0" err="1" smtClean="0">
                <a:hlinkClick r:id="rId2"/>
              </a:rPr>
              <a:t>noreask</a:t>
            </a:r>
            <a:r>
              <a:rPr lang="en-US" sz="1600" dirty="0" smtClean="0">
                <a:hlinkClick r:id="rId2"/>
              </a:rPr>
              <a:t>=1&amp;pos=9&amp;lr=1107&amp;rpt=</a:t>
            </a:r>
            <a:r>
              <a:rPr lang="en-US" sz="1600" dirty="0" err="1" smtClean="0">
                <a:hlinkClick r:id="rId2"/>
              </a:rPr>
              <a:t>simage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https://yandex.ru/images/search?p=1&amp;text=</a:t>
            </a:r>
            <a:r>
              <a:rPr lang="ru-RU" sz="1600" dirty="0" smtClean="0">
                <a:hlinkClick r:id="rId3"/>
              </a:rPr>
              <a:t>картинка%20царя%20ирода&amp;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=https%3A%2F%2Fi.vimeocdn.com%2Fvideo%2F566809066_1280x720.jpg&amp;pos=41&amp;rpt=</a:t>
            </a:r>
            <a:r>
              <a:rPr lang="en-US" sz="1600" dirty="0" err="1" smtClean="0">
                <a:hlinkClick r:id="rId3"/>
              </a:rPr>
              <a:t>simage&amp;lr</a:t>
            </a:r>
            <a:r>
              <a:rPr lang="en-US" sz="1600" dirty="0" smtClean="0">
                <a:hlinkClick r:id="rId3"/>
              </a:rPr>
              <a:t>=1107</a:t>
            </a:r>
            <a:endParaRPr lang="ru-RU" sz="1600" dirty="0" smtClean="0"/>
          </a:p>
          <a:p>
            <a:r>
              <a:rPr lang="en-US" sz="1600" dirty="0" smtClean="0"/>
              <a:t>https://yandex.ru/images/search?text=</a:t>
            </a:r>
            <a:r>
              <a:rPr lang="ru-RU" sz="1600" dirty="0" smtClean="0"/>
              <a:t>картинка%20волхвов%20за%20звездой%20над%20пещерой&amp;</a:t>
            </a:r>
            <a:r>
              <a:rPr lang="en-US" sz="1600" dirty="0" err="1" smtClean="0"/>
              <a:t>img_url</a:t>
            </a:r>
            <a:r>
              <a:rPr lang="en-US" sz="1600" dirty="0" smtClean="0"/>
              <a:t>=http%3A%2F%2Fnikola.kz%2FIkoni%2FGospodnie%2FPoklonenie_volhvov%2F3.jpg&amp;pos=8&amp;rpt=</a:t>
            </a:r>
            <a:r>
              <a:rPr lang="en-US" sz="1600" dirty="0" err="1" smtClean="0"/>
              <a:t>simage&amp;lr</a:t>
            </a:r>
            <a:r>
              <a:rPr lang="en-US" sz="1600" dirty="0" smtClean="0"/>
              <a:t>=1107</a:t>
            </a:r>
            <a:endParaRPr lang="ru-RU" sz="1600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настоящее время почти все 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христиане</a:t>
            </a:r>
            <a:r>
              <a:rPr lang="ru-RU" dirty="0" smtClean="0"/>
              <a:t> (за исключением Армянской Церкви) празднуют его  </a:t>
            </a:r>
            <a:r>
              <a:rPr lang="ru-RU" dirty="0" smtClean="0">
                <a:hlinkClick r:id="rId3" tooltip="Народные традиции 25 декабря"/>
              </a:rPr>
              <a:t>25 декабря</a:t>
            </a:r>
            <a:r>
              <a:rPr lang="ru-RU" dirty="0" smtClean="0"/>
              <a:t> (</a:t>
            </a:r>
            <a:r>
              <a:rPr lang="ru-RU" dirty="0" err="1" smtClean="0"/>
              <a:t>с.ст</a:t>
            </a:r>
            <a:r>
              <a:rPr lang="ru-RU" dirty="0" smtClean="0"/>
              <a:t>); в большинстве приходов Русской Православной Церкви это -</a:t>
            </a:r>
            <a:r>
              <a:rPr lang="ru-RU" b="1" spc="-50" dirty="0" smtClean="0"/>
              <a:t>(7 января н.ст.). </a:t>
            </a:r>
          </a:p>
          <a:p>
            <a:r>
              <a:rPr lang="ru-RU" b="1" spc="-50" dirty="0" smtClean="0"/>
              <a:t>К этому великому празднику мы приготовляем себя сорокадневным постом, который называется </a:t>
            </a:r>
            <a:r>
              <a:rPr lang="ru-RU" b="1" spc="-50" dirty="0" smtClean="0">
                <a:solidFill>
                  <a:srgbClr val="C00000"/>
                </a:solidFill>
              </a:rPr>
              <a:t>Рождественским постом</a:t>
            </a:r>
            <a:r>
              <a:rPr lang="ru-RU" b="1" spc="-50" dirty="0" smtClean="0"/>
              <a:t>.</a:t>
            </a:r>
            <a:endParaRPr lang="ru-RU" u="sng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. Канун, или день </a:t>
            </a:r>
            <a:r>
              <a:rPr lang="ru-RU" dirty="0" err="1" smtClean="0"/>
              <a:t>навечерия</a:t>
            </a:r>
            <a:r>
              <a:rPr lang="ru-RU" dirty="0" smtClean="0"/>
              <a:t> праздника, проводится в строгом посте и называется сочельником (</a:t>
            </a:r>
            <a:r>
              <a:rPr lang="ru-RU" dirty="0" err="1" smtClean="0"/>
              <a:t>сочевником</a:t>
            </a:r>
            <a:r>
              <a:rPr lang="ru-RU" dirty="0" smtClean="0"/>
              <a:t>); в этот вечер, по церковному уставу, употребляется в пищу сочиво (сушеные хлебные зерна, размоченные водой).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навечерие</a:t>
            </a:r>
            <a:r>
              <a:rPr lang="ru-RU" dirty="0" smtClean="0"/>
              <a:t> Рождества совершаются Царские Часы, Всенощное бдение начинается с великого Повечерия, на котором исполняется пророческая песнь «Яко с нами  </a:t>
            </a:r>
            <a:r>
              <a:rPr lang="ru-RU" dirty="0" smtClean="0">
                <a:hlinkClick r:id="rId2" tooltip="Бог"/>
              </a:rPr>
              <a:t>Бог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Церковные песнопения, прославляющие Рождество Христово, были написаны Романом Сладкопевцем, </a:t>
            </a:r>
            <a:r>
              <a:rPr lang="ru-RU" dirty="0" err="1" smtClean="0"/>
              <a:t>Софронием</a:t>
            </a:r>
            <a:r>
              <a:rPr lang="ru-RU" dirty="0" smtClean="0"/>
              <a:t> и Андреем Иерусалимскими (7 век), Иоанном </a:t>
            </a:r>
            <a:r>
              <a:rPr lang="ru-RU" dirty="0" err="1" smtClean="0"/>
              <a:t>Дамаскином</a:t>
            </a:r>
            <a:r>
              <a:rPr lang="ru-RU" dirty="0" smtClean="0"/>
              <a:t>, </a:t>
            </a:r>
            <a:r>
              <a:rPr lang="ru-RU" dirty="0" err="1" smtClean="0"/>
              <a:t>Космой</a:t>
            </a:r>
            <a:r>
              <a:rPr lang="ru-RU" dirty="0" smtClean="0"/>
              <a:t>  </a:t>
            </a:r>
            <a:r>
              <a:rPr lang="ru-RU" dirty="0" err="1" smtClean="0"/>
              <a:t>Маюмским</a:t>
            </a:r>
            <a:r>
              <a:rPr lang="ru-RU" dirty="0" smtClean="0"/>
              <a:t>, патриархом Германом (8 век) и другими.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Икона Рождества Христова напоминает нам, что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.</a:t>
            </a:r>
            <a:r>
              <a:rPr lang="ru-RU" sz="2400" dirty="0" smtClean="0"/>
              <a:t> Христос пришел на землю. </a:t>
            </a:r>
            <a:br>
              <a:rPr lang="ru-RU" sz="2400" dirty="0" smtClean="0"/>
            </a:br>
            <a:r>
              <a:rPr lang="ru-RU" sz="2400" dirty="0" smtClean="0"/>
              <a:t>Вифлеем  спал глубоким сном. Двери домов были наглухо закрыты для  Бога-Младенца .Мир принял своего Царя в пещере   для  скота.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lumMod val="40000"/>
                    <a:lumOff val="6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15148"/>
            <a:ext cx="1500166" cy="1428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images.forwallpaper.com/files/images/a/ad9c/ad9ca8e2/783156/the-first-christ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929454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400049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Только животные в зимнюю холодную </a:t>
            </a:r>
          </a:p>
          <a:p>
            <a:pPr>
              <a:buNone/>
            </a:pPr>
            <a:r>
              <a:rPr lang="ru-RU" dirty="0" smtClean="0"/>
              <a:t>   ночь согревали Младенца своим дыханием. Они не дотронулись до пищи, чтобы в охапке сена, как в мягкой постели, Он мог бы укрыться от стужи.</a:t>
            </a:r>
          </a:p>
          <a:p>
            <a:pPr>
              <a:buNone/>
            </a:pPr>
            <a:r>
              <a:rPr lang="ru-RU" dirty="0" smtClean="0"/>
              <a:t>     Младенец в Вифлеемской пещере источал дивный свет.</a:t>
            </a:r>
            <a:endParaRPr lang="ru-RU" dirty="0"/>
          </a:p>
        </p:txBody>
      </p:sp>
      <p:pic>
        <p:nvPicPr>
          <p:cNvPr id="4098" name="Picture 2" descr="http://oleg-pogudin.elegos.ru/_fr/30/66540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"/>
            <a:ext cx="52149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32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Мать спеленала Ребёнка и положила  в ясли – </a:t>
            </a:r>
          </a:p>
          <a:p>
            <a:pPr algn="ctr"/>
            <a:r>
              <a:rPr lang="ru-RU" sz="2800" dirty="0" smtClean="0"/>
              <a:t>деревянный ящик, </a:t>
            </a:r>
          </a:p>
          <a:p>
            <a:pPr algn="ctr"/>
            <a:r>
              <a:rPr lang="ru-RU" sz="2800" dirty="0" smtClean="0"/>
              <a:t>в который складывали корм для скота.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15148"/>
            <a:ext cx="1500166" cy="1428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6" name="Picture 4" descr="http://positime.ru/wp-content/uploads/2012/01/pravoslavnoe-rozhdestvo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620000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 еще несколько важных  уроков, которые Господь преподал миру, родившись в пещере, а не в царских палатах. На своем примере Он показал добродетель смирения, о которой заповедал людям. </a:t>
            </a:r>
          </a:p>
          <a:p>
            <a:r>
              <a:rPr lang="ru-RU" dirty="0" smtClean="0"/>
              <a:t>Показал, что не место делает значимым человека, но человек освящает место. Человек — самая большая ценность из всего, что есть на земле. Роскошь и внешний блеск не возвеличивает человека, а нищета не уменьшает его достоинства.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1140</Words>
  <Application>Microsoft Office PowerPoint</Application>
  <PresentationFormat>Экран (4:3)</PresentationFormat>
  <Paragraphs>123</Paragraphs>
  <Slides>36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         Икона РОЖДЕСТВА ХРИСТОВА</vt:lpstr>
      <vt:lpstr>Слайд 3</vt:lpstr>
      <vt:lpstr>Слайд 4</vt:lpstr>
      <vt:lpstr>Слайд 5</vt:lpstr>
      <vt:lpstr>Икона Рождества Христова напоминает нам, что. Христос пришел на землю.  Вифлеем  спал глубоким сном. Двери домов были наглухо закрыты для  Бога-Младенца .Мир принял своего Царя в пещере   для  скота.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Смирна - это смола, выделяемая некоторыми видами деревьев. Смирну использовали для умащения тела умершего человека, и именно как человеку волхвы принесли смирну в дар Иисусу. </vt:lpstr>
      <vt:lpstr>ла́дан  — ароматическая древесная смола, получаемая из деревьев рода Босвеллия: Ладанного дерева и др. из семейства Бурзеровых (лат. Burseraceae), растущих на Аравийском полуострове (в Йемене и Омане) и в Восточной Африке (в Сомали).Одно из древнейшихблаговоний.</vt:lpstr>
      <vt:lpstr>Слайд 22</vt:lpstr>
      <vt:lpstr>Слайд 23</vt:lpstr>
      <vt:lpstr>  Дары волхвов   сохранились до наших дней! Золото - двадцать восемь небольших пластин разной формы с тончайшим филигранным орнаментом. Ни на одной из пластин орнамент не повторяется.  Ладан и смирна - небольшие, величиноЙ маслину,шарики, их около семидесяти.</vt:lpstr>
      <vt:lpstr>Дары  волхвов пребывают сегодня на Святой горе Афон  (Греция) в  монастыре святого   Павла.</vt:lpstr>
      <vt:lpstr>Слайд 26</vt:lpstr>
      <vt:lpstr>Слайд 27</vt:lpstr>
      <vt:lpstr>Слайд 28</vt:lpstr>
      <vt:lpstr>Слайд 29</vt:lpstr>
      <vt:lpstr>На иконе Рождества Христова всегда присутствует дивная  путеводная звезда, получившая   название «Вифлеемская   звезда».</vt:lpstr>
      <vt:lpstr>Слайд 31</vt:lpstr>
      <vt:lpstr>               Это интересно!</vt:lpstr>
      <vt:lpstr>                           Источники:</vt:lpstr>
      <vt:lpstr>https://muzofond.com/search/тропарь%20рождества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45</cp:revision>
  <dcterms:created xsi:type="dcterms:W3CDTF">2012-11-20T12:52:49Z</dcterms:created>
  <dcterms:modified xsi:type="dcterms:W3CDTF">2017-01-14T10:33:00Z</dcterms:modified>
</cp:coreProperties>
</file>